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00584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66FF"/>
    <a:srgbClr val="FF0066"/>
    <a:srgbClr val="9900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46" y="60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>
            <a:extLst>
              <a:ext uri="{FF2B5EF4-FFF2-40B4-BE49-F238E27FC236}">
                <a16:creationId xmlns:a16="http://schemas.microsoft.com/office/drawing/2014/main" id="{FC41766B-851F-4393-8328-3CAC065815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F1D4DF09-7310-465B-BA04-DD38BBB077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BD880-D987-4BBD-8C73-9B190F84805D}" type="datetimeFigureOut">
              <a:rPr lang="sr-Latn-RS" smtClean="0"/>
              <a:t>25.4.2020.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EF22C022-1114-4046-A801-CEB5AA4485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1B79C3DE-8756-4415-A4E2-C8E1E4AC56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FC686-79DF-4371-B9D0-9ADF6CBD224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049276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DF4C03C-82E9-45D6-96AB-0F4ADE8D01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4677DFB-C64F-44E4-B603-A16007DC4C6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000E1D1-0B1F-4C62-805E-4FCBAF42E4D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9675" y="685800"/>
            <a:ext cx="44386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4A9D111-F182-4982-84AC-ABCC4F0D627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96D0ACB-C9B8-4B5D-90AB-AE949C1D93A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2C7A5DC0-E802-4C34-9A92-051AD11C2C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99EEED-F836-4C72-ABCD-9FA2767F032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C58DAC00-FFAC-40B7-9374-E3E311E7A5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749E49-2033-462E-B81F-D40717A3323C}" type="slidenum">
              <a:rPr lang="en-US" altLang="sr-Latn-RS" sz="1200"/>
              <a:pPr eaLnBrk="1" hangingPunct="1"/>
              <a:t>1</a:t>
            </a:fld>
            <a:endParaRPr lang="en-US" altLang="sr-Latn-RS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48F302-3DD0-4E71-8EC0-435C2B5321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D10CB90-06EF-4ED4-B44F-6617855D1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sr-Latn-RS">
                <a:latin typeface="Arial" panose="020B0604020202020204" pitchFamily="34" charset="0"/>
              </a:rPr>
              <a:t>Relationships</a:t>
            </a:r>
          </a:p>
        </p:txBody>
      </p:sp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C08D2633-6D5D-48B5-94F7-8907C48B8F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ДУПАЛО МИРЈАНА ОШ" КРАЉ ПЕТАР II КАРАЂОРЂЕВИЋ"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07259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122879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76440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32898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85262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66741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74638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15341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86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737744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simgeyi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44510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yAwardMaker_BL_004">
            <a:extLst>
              <a:ext uri="{FF2B5EF4-FFF2-40B4-BE49-F238E27FC236}">
                <a16:creationId xmlns:a16="http://schemas.microsoft.com/office/drawing/2014/main" id="{A7056ACA-172F-4160-B781-78D192353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763"/>
            <a:ext cx="10063163" cy="77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2pPr>
      <a:lvl3pPr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3pPr>
      <a:lvl4pPr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4pPr>
      <a:lvl5pPr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5pPr>
      <a:lvl6pPr marL="457200"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914400"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371600"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1828800"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82588" indent="-382588" algn="l" defTabSz="1019175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7500" algn="l" defTabSz="1019175" rtl="0" fontAlgn="base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73175" indent="-254000" algn="l" defTabSz="1019175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82763" indent="-254000" algn="l" defTabSz="1019175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92350" indent="-254000" algn="l" defTabSz="101917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49550" indent="-254000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06750" indent="-254000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63950" indent="-254000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21150" indent="-254000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bOu7r-VE34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981FF1B-09DF-45B2-99F1-C7BCB8133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44" y="789856"/>
            <a:ext cx="284797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BFEF458-195C-473B-868E-61643530B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331" y="1005880"/>
            <a:ext cx="2219325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79978E9-2E8B-44A2-8C10-5B022AF4B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6689" y="2734072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C46D3F2-8B41-4E7F-825D-3C1774135B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9393" y="3382144"/>
            <a:ext cx="2352675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7C2CBCE-961E-4A87-87FA-E07B46C0E2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945" y="2734072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kvir za tekst 9">
            <a:extLst>
              <a:ext uri="{FF2B5EF4-FFF2-40B4-BE49-F238E27FC236}">
                <a16:creationId xmlns:a16="http://schemas.microsoft.com/office/drawing/2014/main" id="{E9B2302B-D342-4CD3-93FF-D2DF058ACA3B}"/>
              </a:ext>
            </a:extLst>
          </p:cNvPr>
          <p:cNvSpPr txBox="1"/>
          <p:nvPr/>
        </p:nvSpPr>
        <p:spPr>
          <a:xfrm>
            <a:off x="1140768" y="712656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ДУПАЛО МИРЈАНА ОШ" КРАЉ ПЕТАР II КАРАЂОРЂЕВИЋ"</a:t>
            </a:r>
            <a:endParaRPr lang="sr-Latn-R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3CAFE30-96FD-4C4E-BFE9-1626A085F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72" y="3094112"/>
            <a:ext cx="3493311" cy="4304149"/>
          </a:xfrm>
          <a:prstGeom prst="rect">
            <a:avLst/>
          </a:prstGeom>
        </p:spPr>
      </p:pic>
      <p:sp>
        <p:nvSpPr>
          <p:cNvPr id="3" name="Oblačić za govor: Pravougaoni zaobljenih uglova 2">
            <a:extLst>
              <a:ext uri="{FF2B5EF4-FFF2-40B4-BE49-F238E27FC236}">
                <a16:creationId xmlns:a16="http://schemas.microsoft.com/office/drawing/2014/main" id="{62137430-5556-4AB8-9918-F53E24215BFF}"/>
              </a:ext>
            </a:extLst>
          </p:cNvPr>
          <p:cNvSpPr/>
          <p:nvPr/>
        </p:nvSpPr>
        <p:spPr bwMode="auto">
          <a:xfrm>
            <a:off x="2220888" y="1653952"/>
            <a:ext cx="5328592" cy="2016224"/>
          </a:xfrm>
          <a:prstGeom prst="wedgeRoundRectCallout">
            <a:avLst>
              <a:gd name="adj1" fmla="val -33527"/>
              <a:gd name="adj2" fmla="val 79411"/>
              <a:gd name="adj3" fmla="val 16667"/>
            </a:avLst>
          </a:prstGeom>
          <a:noFill/>
          <a:ln w="9525" cap="flat" cmpd="sng" algn="ctr">
            <a:solidFill>
              <a:srgbClr val="99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sr-Cyrl-C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Домаћи задатак:</a:t>
            </a:r>
          </a:p>
          <a:p>
            <a:r>
              <a:rPr lang="sr-Cyrl-C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1.Илуструј причу. </a:t>
            </a:r>
          </a:p>
          <a:p>
            <a:r>
              <a:rPr lang="sr-Cyrl-R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2. </a:t>
            </a:r>
            <a:r>
              <a:rPr lang="ru-RU" sz="2800" dirty="0">
                <a:solidFill>
                  <a:srgbClr val="9966FF"/>
                </a:solidFill>
              </a:rPr>
              <a:t>У једној реченици напиши шта је заљубљеност.</a:t>
            </a:r>
            <a:endParaRPr lang="sr-Latn-RS" sz="2800" dirty="0">
              <a:solidFill>
                <a:srgbClr val="99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071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FD7EB37-4D2A-4D99-9148-69462D0CA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32521">
            <a:off x="4079296" y="4737681"/>
            <a:ext cx="1588926" cy="1559600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15282842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0D1BEE-8258-4999-B69F-62A12D5E8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704" y="548481"/>
            <a:ext cx="8550275" cy="1665287"/>
          </a:xfrm>
        </p:spPr>
        <p:txBody>
          <a:bodyPr/>
          <a:lstStyle/>
          <a:p>
            <a:r>
              <a:rPr lang="ru-RU" sz="3600" dirty="0">
                <a:solidFill>
                  <a:srgbClr val="FF0066"/>
                </a:solidFill>
              </a:rPr>
              <a:t>Заокружи следеће речи: франак, стопало, лева, десна, Никола, </a:t>
            </a:r>
            <a:br>
              <a:rPr lang="ru-RU" sz="3600" dirty="0">
                <a:solidFill>
                  <a:srgbClr val="FF0066"/>
                </a:solidFill>
              </a:rPr>
            </a:br>
            <a:r>
              <a:rPr lang="ru-RU" sz="3600" dirty="0">
                <a:solidFill>
                  <a:srgbClr val="FF0066"/>
                </a:solidFill>
              </a:rPr>
              <a:t>пут,Тина, госпођа, ципеле, ноге.</a:t>
            </a:r>
            <a:endParaRPr lang="sr-Latn-RS" sz="3600" dirty="0">
              <a:solidFill>
                <a:srgbClr val="FF0066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6605BAC-9281-40A2-A963-885D646F2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32" y="2213768"/>
            <a:ext cx="6927298" cy="391331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B70EDD4-185D-4B16-86A2-5A4822F349F9}"/>
              </a:ext>
            </a:extLst>
          </p:cNvPr>
          <p:cNvSpPr/>
          <p:nvPr/>
        </p:nvSpPr>
        <p:spPr bwMode="auto">
          <a:xfrm>
            <a:off x="2436912" y="2950096"/>
            <a:ext cx="576064" cy="2952328"/>
          </a:xfrm>
          <a:prstGeom prst="ellipse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7006EA-E67D-4329-955A-582BE23F63AF}"/>
              </a:ext>
            </a:extLst>
          </p:cNvPr>
          <p:cNvSpPr/>
          <p:nvPr/>
        </p:nvSpPr>
        <p:spPr bwMode="auto">
          <a:xfrm>
            <a:off x="2436912" y="2950096"/>
            <a:ext cx="720080" cy="2952328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2CD8FC0-01A0-4B1E-B6D5-61349E29C893}"/>
              </a:ext>
            </a:extLst>
          </p:cNvPr>
          <p:cNvSpPr/>
          <p:nvPr/>
        </p:nvSpPr>
        <p:spPr bwMode="auto">
          <a:xfrm>
            <a:off x="3012976" y="3522354"/>
            <a:ext cx="5328592" cy="432048"/>
          </a:xfrm>
          <a:prstGeom prst="ellipse">
            <a:avLst/>
          </a:prstGeom>
          <a:noFill/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D09E97F-1D91-4C2A-838C-5CD4E3352052}"/>
              </a:ext>
            </a:extLst>
          </p:cNvPr>
          <p:cNvSpPr/>
          <p:nvPr/>
        </p:nvSpPr>
        <p:spPr bwMode="auto">
          <a:xfrm>
            <a:off x="4597152" y="3994212"/>
            <a:ext cx="3024336" cy="432048"/>
          </a:xfrm>
          <a:prstGeom prst="ellips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1DFDCD-8982-4D84-A4AB-01536A7880B4}"/>
              </a:ext>
            </a:extLst>
          </p:cNvPr>
          <p:cNvSpPr/>
          <p:nvPr/>
        </p:nvSpPr>
        <p:spPr bwMode="auto">
          <a:xfrm>
            <a:off x="4619216" y="4844624"/>
            <a:ext cx="3722351" cy="553744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5C85C26-F515-4620-9688-6AD5C3B35C78}"/>
              </a:ext>
            </a:extLst>
          </p:cNvPr>
          <p:cNvSpPr/>
          <p:nvPr/>
        </p:nvSpPr>
        <p:spPr bwMode="auto">
          <a:xfrm>
            <a:off x="3030574" y="5262988"/>
            <a:ext cx="5328592" cy="55374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AEDA2B8-416F-47D0-BDEA-E44A90D252AF}"/>
              </a:ext>
            </a:extLst>
          </p:cNvPr>
          <p:cNvSpPr/>
          <p:nvPr/>
        </p:nvSpPr>
        <p:spPr bwMode="auto">
          <a:xfrm>
            <a:off x="4632813" y="3023309"/>
            <a:ext cx="2844659" cy="432048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9AB558-8777-45F8-9C73-4204A295AB5E}"/>
              </a:ext>
            </a:extLst>
          </p:cNvPr>
          <p:cNvSpPr/>
          <p:nvPr/>
        </p:nvSpPr>
        <p:spPr bwMode="auto">
          <a:xfrm>
            <a:off x="2292896" y="4374669"/>
            <a:ext cx="4608514" cy="553744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49B369B-9FBD-40ED-8137-D584920D3E7C}"/>
              </a:ext>
            </a:extLst>
          </p:cNvPr>
          <p:cNvSpPr/>
          <p:nvPr/>
        </p:nvSpPr>
        <p:spPr bwMode="auto">
          <a:xfrm>
            <a:off x="3066467" y="2617057"/>
            <a:ext cx="2322773" cy="432048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E680086-0583-454E-8189-43F57E2E5990}"/>
              </a:ext>
            </a:extLst>
          </p:cNvPr>
          <p:cNvSpPr/>
          <p:nvPr/>
        </p:nvSpPr>
        <p:spPr bwMode="auto">
          <a:xfrm>
            <a:off x="5396505" y="2572964"/>
            <a:ext cx="720080" cy="2825404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FE04ED4-E39C-464F-992C-B64CABE49A8C}"/>
              </a:ext>
            </a:extLst>
          </p:cNvPr>
          <p:cNvSpPr/>
          <p:nvPr/>
        </p:nvSpPr>
        <p:spPr bwMode="auto">
          <a:xfrm>
            <a:off x="7642719" y="2970872"/>
            <a:ext cx="720080" cy="1873752"/>
          </a:xfrm>
          <a:prstGeom prst="ellipse">
            <a:avLst/>
          </a:prstGeom>
          <a:noFill/>
          <a:ln w="38100" cap="flat" cmpd="sng" algn="ctr">
            <a:solidFill>
              <a:srgbClr val="99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kvir za tekst 19">
            <a:extLst>
              <a:ext uri="{FF2B5EF4-FFF2-40B4-BE49-F238E27FC236}">
                <a16:creationId xmlns:a16="http://schemas.microsoft.com/office/drawing/2014/main" id="{4FE83D01-328C-497D-91F8-D8B1E5260210}"/>
              </a:ext>
            </a:extLst>
          </p:cNvPr>
          <p:cNvSpPr txBox="1"/>
          <p:nvPr/>
        </p:nvSpPr>
        <p:spPr>
          <a:xfrm>
            <a:off x="1140768" y="712656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ДУПАЛО МИРЈАНА ОШ" КРАЉ ПЕТАР II КАРАЂОРЂЕВИЋ"</a:t>
            </a:r>
            <a:endParaRPr lang="sr-Latn-R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383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B13D029-7DA7-4555-A4D4-05BE44879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063" y="1078459"/>
            <a:ext cx="5803895" cy="56880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kvir za tekst 2">
            <a:extLst>
              <a:ext uri="{FF2B5EF4-FFF2-40B4-BE49-F238E27FC236}">
                <a16:creationId xmlns:a16="http://schemas.microsoft.com/office/drawing/2014/main" id="{B354D3E6-878D-4A97-9588-25292AF7CDB3}"/>
              </a:ext>
            </a:extLst>
          </p:cNvPr>
          <p:cNvSpPr txBox="1"/>
          <p:nvPr/>
        </p:nvSpPr>
        <p:spPr>
          <a:xfrm>
            <a:off x="780728" y="573831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>
                <a:solidFill>
                  <a:srgbClr val="FF0066"/>
                </a:solidFill>
              </a:rPr>
              <a:t>„Заљубљене ципеле“</a:t>
            </a:r>
            <a:endParaRPr lang="sr-Latn-RS" sz="3600" dirty="0">
              <a:solidFill>
                <a:srgbClr val="FF0066"/>
              </a:solidFill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18E246DE-63E0-4B28-A239-429233285083}"/>
              </a:ext>
            </a:extLst>
          </p:cNvPr>
          <p:cNvSpPr txBox="1"/>
          <p:nvPr/>
        </p:nvSpPr>
        <p:spPr>
          <a:xfrm>
            <a:off x="6109320" y="100588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66"/>
                </a:solidFill>
              </a:rPr>
              <a:t>Пјер </a:t>
            </a:r>
            <a:r>
              <a:rPr lang="sr-Cyrl-RS" sz="2800" dirty="0" err="1">
                <a:solidFill>
                  <a:srgbClr val="FF0066"/>
                </a:solidFill>
              </a:rPr>
              <a:t>Грипари</a:t>
            </a:r>
            <a:endParaRPr lang="sr-Latn-RS" sz="2800" dirty="0">
              <a:solidFill>
                <a:srgbClr val="FF0066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B6580DF-864C-4983-8FCE-6B817084D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5467" y="2917733"/>
            <a:ext cx="3493311" cy="4304149"/>
          </a:xfrm>
          <a:prstGeom prst="rect">
            <a:avLst/>
          </a:prstGeom>
        </p:spPr>
      </p:pic>
      <p:sp>
        <p:nvSpPr>
          <p:cNvPr id="6" name="Oblačić za govor: Pravougaoni zaobljenih uglova 5">
            <a:extLst>
              <a:ext uri="{FF2B5EF4-FFF2-40B4-BE49-F238E27FC236}">
                <a16:creationId xmlns:a16="http://schemas.microsoft.com/office/drawing/2014/main" id="{4987F7CC-EDF8-431A-878A-4B235966F2B0}"/>
              </a:ext>
            </a:extLst>
          </p:cNvPr>
          <p:cNvSpPr/>
          <p:nvPr/>
        </p:nvSpPr>
        <p:spPr bwMode="auto">
          <a:xfrm>
            <a:off x="3000579" y="1529100"/>
            <a:ext cx="5209370" cy="3384376"/>
          </a:xfrm>
          <a:prstGeom prst="wedgeRoundRectCallout">
            <a:avLst>
              <a:gd name="adj1" fmla="val -69823"/>
              <a:gd name="adj2" fmla="val 57430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32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rPr>
              <a:t>Дана ћемо читати једну причу о необичним ципелама.</a:t>
            </a:r>
          </a:p>
          <a:p>
            <a:pPr defTabSz="1019175"/>
            <a:r>
              <a:rPr lang="sr-Cyrl-CS" sz="3200" dirty="0">
                <a:solidFill>
                  <a:srgbClr val="FF0066"/>
                </a:solidFill>
              </a:rPr>
              <a:t>Добро пазите, можда нешто научите и о својим ципелицама</a:t>
            </a:r>
            <a:r>
              <a:rPr lang="sr-Cyrl-CS" dirty="0">
                <a:solidFill>
                  <a:srgbClr val="FF0066"/>
                </a:solidFill>
              </a:rPr>
              <a:t>.</a:t>
            </a:r>
            <a:endParaRPr lang="sr-Latn-RS" dirty="0"/>
          </a:p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32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4A43F867-2B69-48E4-8A8A-1EDCD514C943}"/>
              </a:ext>
            </a:extLst>
          </p:cNvPr>
          <p:cNvSpPr txBox="1"/>
          <p:nvPr/>
        </p:nvSpPr>
        <p:spPr>
          <a:xfrm>
            <a:off x="1140768" y="712656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ДУПАЛО МИРЈАНА ОШ" КРАЉ ПЕТАР II КАРАЂОРЂЕВИЋ"</a:t>
            </a:r>
            <a:endParaRPr lang="sr-Latn-R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735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30BD47C-0A9E-4E5F-B90E-2B8627257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88" y="2518048"/>
            <a:ext cx="3849864" cy="3253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kvir za tekst 2">
            <a:extLst>
              <a:ext uri="{FF2B5EF4-FFF2-40B4-BE49-F238E27FC236}">
                <a16:creationId xmlns:a16="http://schemas.microsoft.com/office/drawing/2014/main" id="{2A809674-76F2-40B2-97D6-60F253FBB6ED}"/>
              </a:ext>
            </a:extLst>
          </p:cNvPr>
          <p:cNvSpPr txBox="1"/>
          <p:nvPr/>
        </p:nvSpPr>
        <p:spPr>
          <a:xfrm>
            <a:off x="4427984" y="429816"/>
            <a:ext cx="5209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990033"/>
                </a:solidFill>
              </a:rPr>
              <a:t>Пјер Грипари (1925–1990.)</a:t>
            </a:r>
          </a:p>
          <a:p>
            <a:endParaRPr lang="ru-RU" sz="2400" dirty="0">
              <a:solidFill>
                <a:srgbClr val="990033"/>
              </a:solidFill>
            </a:endParaRPr>
          </a:p>
          <a:p>
            <a:r>
              <a:rPr lang="ru-RU" sz="2400" dirty="0">
                <a:solidFill>
                  <a:srgbClr val="990033"/>
                </a:solidFill>
              </a:rPr>
              <a:t>Француски дечји писац који је радио и као позоришни критичар. Његова најпознатија дела су: „Приче о принцу Пипоу“, „Невероватна лудост Фосфор Нолока“ и многе друге.</a:t>
            </a:r>
            <a:endParaRPr lang="sr-Latn-RS" sz="2400" dirty="0">
              <a:solidFill>
                <a:srgbClr val="990033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78C6B8D-8E05-4533-BAD1-358A30BC3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248" y="3742184"/>
            <a:ext cx="2664296" cy="3556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kvir za tekst 4">
            <a:extLst>
              <a:ext uri="{FF2B5EF4-FFF2-40B4-BE49-F238E27FC236}">
                <a16:creationId xmlns:a16="http://schemas.microsoft.com/office/drawing/2014/main" id="{A31CFF82-927B-48ED-9DFF-632CC16803CB}"/>
              </a:ext>
            </a:extLst>
          </p:cNvPr>
          <p:cNvSpPr txBox="1"/>
          <p:nvPr/>
        </p:nvSpPr>
        <p:spPr>
          <a:xfrm>
            <a:off x="1140768" y="712656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ДУПАЛО МИРЈАНА ОШ" КРАЉ ПЕТАР II КАРАЂОРЂЕВИЋ"</a:t>
            </a:r>
            <a:endParaRPr lang="sr-Latn-R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217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diji na mreži 1" title="Zaljubljene cipele - Pjer Gripari">
            <a:hlinkClick r:id="" action="ppaction://media"/>
            <a:extLst>
              <a:ext uri="{FF2B5EF4-FFF2-40B4-BE49-F238E27FC236}">
                <a16:creationId xmlns:a16="http://schemas.microsoft.com/office/drawing/2014/main" id="{80DF1154-034B-44AF-82BE-91C074C439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14550" y="1701800"/>
            <a:ext cx="5829300" cy="4368800"/>
          </a:xfrm>
          <a:prstGeom prst="rect">
            <a:avLst/>
          </a:prstGeom>
        </p:spPr>
      </p:pic>
      <p:sp>
        <p:nvSpPr>
          <p:cNvPr id="3" name="Okvir za tekst 2">
            <a:extLst>
              <a:ext uri="{FF2B5EF4-FFF2-40B4-BE49-F238E27FC236}">
                <a16:creationId xmlns:a16="http://schemas.microsoft.com/office/drawing/2014/main" id="{497C0A7A-FFF6-4BB1-9410-517D5297CDDE}"/>
              </a:ext>
            </a:extLst>
          </p:cNvPr>
          <p:cNvSpPr txBox="1"/>
          <p:nvPr/>
        </p:nvSpPr>
        <p:spPr>
          <a:xfrm>
            <a:off x="780728" y="86186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Послушате причу. Сачекајте мало да се учита.</a:t>
            </a:r>
            <a:endParaRPr lang="sr-Latn-R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C2DE90B3-9EAA-4089-AB3C-663AE43DB943}"/>
              </a:ext>
            </a:extLst>
          </p:cNvPr>
          <p:cNvSpPr txBox="1"/>
          <p:nvPr/>
        </p:nvSpPr>
        <p:spPr>
          <a:xfrm>
            <a:off x="1140768" y="712656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ДУПАЛО МИРЈАНА ОШ" КРАЉ ПЕТАР II КАРАЂОРЂЕВИЋ"</a:t>
            </a:r>
            <a:endParaRPr lang="sr-Latn-R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592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F37907E-461E-419E-A14C-253560C36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467" y="2917733"/>
            <a:ext cx="3493311" cy="4304149"/>
          </a:xfrm>
          <a:prstGeom prst="rect">
            <a:avLst/>
          </a:prstGeom>
        </p:spPr>
      </p:pic>
      <p:sp>
        <p:nvSpPr>
          <p:cNvPr id="3" name="Oblačić za govor: Pravougaoni zaobljenih uglova 2">
            <a:extLst>
              <a:ext uri="{FF2B5EF4-FFF2-40B4-BE49-F238E27FC236}">
                <a16:creationId xmlns:a16="http://schemas.microsoft.com/office/drawing/2014/main" id="{8C22526B-29FF-412E-8667-07AEE569B8C6}"/>
              </a:ext>
            </a:extLst>
          </p:cNvPr>
          <p:cNvSpPr/>
          <p:nvPr/>
        </p:nvSpPr>
        <p:spPr bwMode="auto">
          <a:xfrm>
            <a:off x="1551188" y="1869976"/>
            <a:ext cx="4990180" cy="2016224"/>
          </a:xfrm>
          <a:prstGeom prst="wedgeRoundRectCallout">
            <a:avLst>
              <a:gd name="adj1" fmla="val -33527"/>
              <a:gd name="adj2" fmla="val 79411"/>
              <a:gd name="adj3" fmla="val 16667"/>
            </a:avLst>
          </a:prstGeom>
          <a:noFill/>
          <a:ln w="9525" cap="flat" cmpd="sng" algn="ctr">
            <a:solidFill>
              <a:srgbClr val="99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sr-Cyrl-C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Да видимо, каква је ово прича: шаљива, љубавна, тужна или све то заједно?</a:t>
            </a:r>
            <a:endParaRPr lang="sr-Latn-R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E41AEFE7-4415-4E6F-9F81-3A046A2882E7}"/>
              </a:ext>
            </a:extLst>
          </p:cNvPr>
          <p:cNvSpPr txBox="1"/>
          <p:nvPr/>
        </p:nvSpPr>
        <p:spPr>
          <a:xfrm>
            <a:off x="852736" y="789856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>
                <a:solidFill>
                  <a:srgbClr val="FF0066"/>
                </a:solidFill>
              </a:rPr>
              <a:t>Непознате речи:</a:t>
            </a:r>
            <a:r>
              <a:rPr lang="sr-Cyrl-CS" sz="2400" i="1" dirty="0">
                <a:solidFill>
                  <a:srgbClr val="FF0066"/>
                </a:solidFill>
              </a:rPr>
              <a:t> </a:t>
            </a:r>
          </a:p>
          <a:p>
            <a:r>
              <a:rPr lang="sr-Cyrl-CS" sz="2400" i="1" dirty="0">
                <a:solidFill>
                  <a:srgbClr val="FF0066"/>
                </a:solidFill>
              </a:rPr>
              <a:t> </a:t>
            </a:r>
            <a:r>
              <a:rPr lang="sr-Cyrl-CS" sz="2400" dirty="0">
                <a:solidFill>
                  <a:srgbClr val="FF0066"/>
                </a:solidFill>
              </a:rPr>
              <a:t>заљубити се, пристајати, помирити се, спирално…</a:t>
            </a:r>
            <a:r>
              <a:rPr lang="sr-Cyrl-CS" sz="2400" i="1" dirty="0">
                <a:solidFill>
                  <a:srgbClr val="FF0066"/>
                </a:solidFill>
              </a:rPr>
              <a:t> </a:t>
            </a:r>
            <a:endParaRPr lang="sr-Latn-RS" sz="2400" dirty="0">
              <a:solidFill>
                <a:srgbClr val="FF0066"/>
              </a:solidFill>
            </a:endParaRPr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847C0831-796B-478E-A6C7-BE460B820D19}"/>
              </a:ext>
            </a:extLst>
          </p:cNvPr>
          <p:cNvSpPr txBox="1"/>
          <p:nvPr/>
        </p:nvSpPr>
        <p:spPr>
          <a:xfrm>
            <a:off x="1140768" y="712656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ДУПАЛО МИРЈАНА ОШ" КРАЉ ПЕТАР II КАРАЂОРЂЕВИЋ"</a:t>
            </a:r>
            <a:endParaRPr lang="sr-Latn-R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102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>
            <a:extLst>
              <a:ext uri="{FF2B5EF4-FFF2-40B4-BE49-F238E27FC236}">
                <a16:creationId xmlns:a16="http://schemas.microsoft.com/office/drawing/2014/main" id="{5B125002-481D-4F8E-B95D-CF268A12C5A6}"/>
              </a:ext>
            </a:extLst>
          </p:cNvPr>
          <p:cNvSpPr txBox="1"/>
          <p:nvPr/>
        </p:nvSpPr>
        <p:spPr>
          <a:xfrm>
            <a:off x="780728" y="78985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Књижевни род</a:t>
            </a:r>
            <a:r>
              <a:rPr lang="sr-Cyrl-R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епика</a:t>
            </a:r>
            <a:endParaRPr lang="sr-Latn-R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A8DDB5BE-9B2C-4A11-90D9-CBA3FF481454}"/>
              </a:ext>
            </a:extLst>
          </p:cNvPr>
          <p:cNvSpPr txBox="1"/>
          <p:nvPr/>
        </p:nvSpPr>
        <p:spPr>
          <a:xfrm>
            <a:off x="761290" y="134236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Књижевни врста</a:t>
            </a:r>
            <a:r>
              <a:rPr lang="sr-Cyrl-R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прича</a:t>
            </a:r>
            <a:endParaRPr lang="sr-Latn-R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E79A69E9-B253-4966-8AF3-D2DB66C65562}"/>
              </a:ext>
            </a:extLst>
          </p:cNvPr>
          <p:cNvSpPr txBox="1"/>
          <p:nvPr/>
        </p:nvSpPr>
        <p:spPr>
          <a:xfrm>
            <a:off x="933128" y="3642265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Тема: </a:t>
            </a:r>
            <a:r>
              <a:rPr lang="sr-Cyrl-R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искрена и права љубав две заљубљена ципеле</a:t>
            </a:r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7122C4AE-C076-48E9-91A1-EDD9AD5F5202}"/>
              </a:ext>
            </a:extLst>
          </p:cNvPr>
          <p:cNvSpPr txBox="1"/>
          <p:nvPr/>
        </p:nvSpPr>
        <p:spPr>
          <a:xfrm>
            <a:off x="933128" y="223840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Ликови: </a:t>
            </a:r>
          </a:p>
          <a:p>
            <a:r>
              <a:rPr lang="sr-Cyrl-R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пар ципела (Никола и Тина), продавачица, госпођа, лекар, кућна помоћница и њена рођака, дечак и девојчица.</a:t>
            </a:r>
            <a:r>
              <a:rPr lang="sr-Cyrl-R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sr-Latn-R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97BCB0FB-EC54-4FEF-82C6-28A1BA3C74AB}"/>
              </a:ext>
            </a:extLst>
          </p:cNvPr>
          <p:cNvSpPr txBox="1"/>
          <p:nvPr/>
        </p:nvSpPr>
        <p:spPr>
          <a:xfrm>
            <a:off x="2004864" y="4440681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Место радње: </a:t>
            </a:r>
            <a:r>
              <a:rPr lang="sr-Cyrl-R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продавница, плакар, улица 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C5F4918-81D2-435D-987B-E18941FAB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824" y="2830650"/>
            <a:ext cx="3493311" cy="4304149"/>
          </a:xfrm>
          <a:prstGeom prst="rect">
            <a:avLst/>
          </a:prstGeom>
        </p:spPr>
      </p:pic>
      <p:sp>
        <p:nvSpPr>
          <p:cNvPr id="8" name="Okvir za tekst 7">
            <a:extLst>
              <a:ext uri="{FF2B5EF4-FFF2-40B4-BE49-F238E27FC236}">
                <a16:creationId xmlns:a16="http://schemas.microsoft.com/office/drawing/2014/main" id="{8B7CBCF6-3819-4946-A4C3-251F7197A164}"/>
              </a:ext>
            </a:extLst>
          </p:cNvPr>
          <p:cNvSpPr txBox="1"/>
          <p:nvPr/>
        </p:nvSpPr>
        <p:spPr>
          <a:xfrm>
            <a:off x="1140768" y="712656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ДУПАЛО МИРЈАНА ОШ" КРАЉ ПЕТАР II КАРАЂОРЂЕВИЋ"</a:t>
            </a:r>
            <a:endParaRPr lang="sr-Latn-R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675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3EC805D-5196-4B03-9F0A-E0C03A0B5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400" y="3310136"/>
            <a:ext cx="3493311" cy="4304149"/>
          </a:xfrm>
          <a:prstGeom prst="rect">
            <a:avLst/>
          </a:prstGeom>
        </p:spPr>
      </p:pic>
      <p:sp>
        <p:nvSpPr>
          <p:cNvPr id="3" name="Okvir za tekst 2">
            <a:extLst>
              <a:ext uri="{FF2B5EF4-FFF2-40B4-BE49-F238E27FC236}">
                <a16:creationId xmlns:a16="http://schemas.microsoft.com/office/drawing/2014/main" id="{92A944D8-8374-4A35-A1C4-7F7DCDD45A18}"/>
              </a:ext>
            </a:extLst>
          </p:cNvPr>
          <p:cNvSpPr txBox="1"/>
          <p:nvPr/>
        </p:nvSpPr>
        <p:spPr>
          <a:xfrm>
            <a:off x="672716" y="717848"/>
            <a:ext cx="91810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/>
              <a:t>Особине ликова:</a:t>
            </a:r>
            <a:endParaRPr lang="en-US" sz="2400" b="1" dirty="0"/>
          </a:p>
          <a:p>
            <a:r>
              <a:rPr lang="en-US" sz="2400" b="1" dirty="0"/>
              <a:t>- </a:t>
            </a:r>
            <a:r>
              <a:rPr lang="sr-Cyrl-RS" sz="2400" b="1" dirty="0"/>
              <a:t>Ципеле -  </a:t>
            </a:r>
            <a:r>
              <a:rPr lang="sr-Cyrl-RS" sz="2400" dirty="0"/>
              <a:t>заљубљене, уплашене, сналажљиве, верне, веселе…</a:t>
            </a:r>
          </a:p>
          <a:p>
            <a:pPr marL="342900" indent="-342900">
              <a:buFontTx/>
              <a:buChar char="-"/>
            </a:pPr>
            <a:r>
              <a:rPr lang="sr-Cyrl-RS" sz="2400" b="1" dirty="0"/>
              <a:t>госпођа</a:t>
            </a:r>
            <a:r>
              <a:rPr lang="sr-Cyrl-RS" sz="2400" dirty="0"/>
              <a:t> – доброћудна, пожртвована…</a:t>
            </a:r>
          </a:p>
          <a:p>
            <a:pPr marL="342900" indent="-342900">
              <a:buFontTx/>
              <a:buChar char="-"/>
            </a:pPr>
            <a:endParaRPr lang="sr-Latn-RS" sz="2400" dirty="0"/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488FA2C6-478A-46DB-9998-84564670615D}"/>
              </a:ext>
            </a:extLst>
          </p:cNvPr>
          <p:cNvSpPr txBox="1"/>
          <p:nvPr/>
        </p:nvSpPr>
        <p:spPr>
          <a:xfrm>
            <a:off x="684996" y="2643685"/>
            <a:ext cx="91810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/>
              <a:t>             Порука:</a:t>
            </a:r>
            <a:endParaRPr lang="en-US" sz="2400" b="1" dirty="0"/>
          </a:p>
          <a:p>
            <a:r>
              <a:rPr lang="sr-Cyrl-RS" sz="2400" dirty="0"/>
              <a:t>-</a:t>
            </a:r>
            <a:r>
              <a:rPr lang="ru-RU" sz="2400" dirty="0"/>
              <a:t>Права и јака љубав успева да преброди све недаће и на крају тријумфује. </a:t>
            </a:r>
          </a:p>
          <a:p>
            <a:r>
              <a:rPr lang="ru-RU" sz="2400" dirty="0"/>
              <a:t>-Најлепши је осећај волети, али исто тако и бити вољен.</a:t>
            </a:r>
            <a:endParaRPr lang="sr-Latn-RS" sz="24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5697264-EF07-44CB-AA29-BAC427265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708" y="4208289"/>
            <a:ext cx="3636692" cy="3564111"/>
          </a:xfrm>
          <a:prstGeom prst="rect">
            <a:avLst/>
          </a:prstGeom>
        </p:spPr>
      </p:pic>
      <p:sp>
        <p:nvSpPr>
          <p:cNvPr id="6" name="Okvir za tekst 5">
            <a:extLst>
              <a:ext uri="{FF2B5EF4-FFF2-40B4-BE49-F238E27FC236}">
                <a16:creationId xmlns:a16="http://schemas.microsoft.com/office/drawing/2014/main" id="{41C34639-953F-4972-80AD-9D38D7B6A2AE}"/>
              </a:ext>
            </a:extLst>
          </p:cNvPr>
          <p:cNvSpPr txBox="1"/>
          <p:nvPr/>
        </p:nvSpPr>
        <p:spPr>
          <a:xfrm>
            <a:off x="1140768" y="712656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ДУПАЛО МИРЈАНА ОШ" КРАЉ ПЕТАР II КАРАЂОРЂЕВИЋ"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886459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>
            <a:extLst>
              <a:ext uri="{FF2B5EF4-FFF2-40B4-BE49-F238E27FC236}">
                <a16:creationId xmlns:a16="http://schemas.microsoft.com/office/drawing/2014/main" id="{C902712B-F1C6-4813-A338-30638F029D02}"/>
              </a:ext>
            </a:extLst>
          </p:cNvPr>
          <p:cNvSpPr txBox="1"/>
          <p:nvPr/>
        </p:nvSpPr>
        <p:spPr>
          <a:xfrm>
            <a:off x="3805064" y="223001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/>
              <a:t>Тематске целине:</a:t>
            </a:r>
            <a:endParaRPr lang="sr-Latn-RS" sz="2800" b="1" dirty="0"/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39B77DE9-1EB2-42FE-9583-1D88211E34CF}"/>
              </a:ext>
            </a:extLst>
          </p:cNvPr>
          <p:cNvSpPr txBox="1"/>
          <p:nvPr/>
        </p:nvSpPr>
        <p:spPr>
          <a:xfrm>
            <a:off x="1788840" y="2878088"/>
            <a:ext cx="8064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CS" sz="2800" b="1" dirty="0"/>
              <a:t>1. Ципеле у кутији</a:t>
            </a:r>
            <a:endParaRPr lang="sr-Latn-RS" sz="2800" b="1" dirty="0"/>
          </a:p>
          <a:p>
            <a:pPr lvl="0"/>
            <a:r>
              <a:rPr lang="sr-Cyrl-CS" sz="2800" b="1" dirty="0"/>
              <a:t>2. Госпођа купује ципеле, први дан на ногама.</a:t>
            </a:r>
            <a:endParaRPr lang="sr-Latn-RS" sz="2800" b="1" dirty="0"/>
          </a:p>
          <a:p>
            <a:pPr lvl="0"/>
            <a:r>
              <a:rPr lang="sr-Cyrl-CS" sz="2800" b="1" dirty="0"/>
              <a:t>3. Договор заљубљених у плакару.</a:t>
            </a:r>
          </a:p>
          <a:p>
            <a:pPr lvl="0"/>
            <a:endParaRPr lang="sr-Latn-RS" sz="2800" b="1" dirty="0"/>
          </a:p>
          <a:p>
            <a:pPr lvl="0"/>
            <a:r>
              <a:rPr lang="sr-Cyrl-CS" sz="2800" b="1" dirty="0"/>
              <a:t>4. Госпођа сазнаје тајну,  крађа.</a:t>
            </a:r>
            <a:endParaRPr lang="sr-Latn-RS" sz="2800" b="1" dirty="0"/>
          </a:p>
          <a:p>
            <a:pPr lvl="0"/>
            <a:r>
              <a:rPr lang="sr-Cyrl-CS" sz="2800" b="1" dirty="0"/>
              <a:t>5. Код хроме рођаке.</a:t>
            </a:r>
            <a:endParaRPr lang="sr-Latn-RS" sz="2800" b="1" dirty="0"/>
          </a:p>
          <a:p>
            <a:pPr lvl="0"/>
            <a:r>
              <a:rPr lang="sr-Cyrl-CS" sz="2800" b="1" dirty="0"/>
              <a:t>6. Са ђубришта на свадбени пут.</a:t>
            </a:r>
            <a:endParaRPr lang="sr-Latn-RS" sz="2800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4DAFE51-250A-48EF-A52E-428269CED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155" y="34668"/>
            <a:ext cx="2896886" cy="28434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6CE128D-E8AF-4AD8-B144-79A4361D7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9392" y="3094112"/>
            <a:ext cx="3493311" cy="43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354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0356171">
  <a:themeElements>
    <a:clrScheme name="Ofis Teması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 Teması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is Temas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10356171</Template>
  <TotalTime>138</TotalTime>
  <Words>382</Words>
  <Application>Microsoft Office PowerPoint</Application>
  <PresentationFormat>Prilagođavanje</PresentationFormat>
  <Paragraphs>46</Paragraphs>
  <Slides>11</Slides>
  <Notes>1</Notes>
  <HiddenSlides>0</HiddenSlides>
  <MMClips>1</MMClips>
  <ScaleCrop>false</ScaleCrop>
  <HeadingPairs>
    <vt:vector size="6" baseType="variant">
      <vt:variant>
        <vt:lpstr>Korišćeni fontovi</vt:lpstr>
      </vt:variant>
      <vt:variant>
        <vt:i4>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3" baseType="lpstr">
      <vt:lpstr>Arial</vt:lpstr>
      <vt:lpstr>10356171</vt:lpstr>
      <vt:lpstr>PowerPoint prezentacija</vt:lpstr>
      <vt:lpstr>Заокружи следеће речи: франак, стопало, лева, десна, Никола,  пут,Тина, госпођа, ципеле, ноге.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Mirjana Dupalo</dc:creator>
  <cp:lastModifiedBy>mirdz</cp:lastModifiedBy>
  <cp:revision>23</cp:revision>
  <dcterms:created xsi:type="dcterms:W3CDTF">2011-10-03T08:01:58Z</dcterms:created>
  <dcterms:modified xsi:type="dcterms:W3CDTF">2020-04-25T14:38:52Z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TC103561711033</vt:lpwstr>
  </property>
</Properties>
</file>